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017" r:id="rId3"/>
    <p:sldId id="1028" r:id="rId4"/>
    <p:sldId id="1018" r:id="rId5"/>
    <p:sldId id="1019" r:id="rId6"/>
    <p:sldId id="1030" r:id="rId7"/>
    <p:sldId id="1031" r:id="rId8"/>
    <p:sldId id="1032"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7" d="100"/>
          <a:sy n="107" d="100"/>
        </p:scale>
        <p:origin x="108" y="198"/>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39984"/>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2400657"/>
          </a:xfrm>
          <a:prstGeom prst="rect">
            <a:avLst/>
          </a:prstGeom>
          <a:noFill/>
        </p:spPr>
        <p:txBody>
          <a:bodyPr wrap="square" rtlCol="0">
            <a:spAutoFit/>
          </a:bodyPr>
          <a:lstStyle/>
          <a:p>
            <a:pPr algn="ctr" eaLnBrk="1" fontAlgn="auto">
              <a:lnSpc>
                <a:spcPct val="150000"/>
              </a:lnSpc>
              <a:spcBef>
                <a:spcPts val="0"/>
              </a:spcBef>
              <a:spcAft>
                <a:spcPts val="0"/>
              </a:spcAft>
            </a:pPr>
            <a:r>
              <a:rPr lang="en-US" altLang="zh-CN" sz="6000" dirty="0">
                <a:solidFill>
                  <a:srgbClr val="70AD47">
                    <a:lumMod val="75000"/>
                  </a:srgbClr>
                </a:solidFill>
                <a:ea typeface="楷体" panose="02010609060101010101" pitchFamily="49" charset="-122"/>
                <a:cs typeface="Times New Roman" panose="02020603050405020304" pitchFamily="18" charset="0"/>
              </a:rPr>
              <a:t>Module </a:t>
            </a:r>
            <a:r>
              <a:rPr lang="en-US" altLang="zh-CN" sz="6000" dirty="0" smtClean="0">
                <a:solidFill>
                  <a:srgbClr val="70AD47">
                    <a:lumMod val="75000"/>
                  </a:srgbClr>
                </a:solidFill>
                <a:ea typeface="楷体" panose="02010609060101010101" pitchFamily="49" charset="-122"/>
                <a:cs typeface="Times New Roman" panose="02020603050405020304" pitchFamily="18" charset="0"/>
              </a:rPr>
              <a:t>5</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a:p>
            <a:pPr algn="ctr" eaLnBrk="1" fontAlgn="auto">
              <a:lnSpc>
                <a:spcPct val="150000"/>
              </a:lnSpc>
              <a:spcBef>
                <a:spcPts val="0"/>
              </a:spcBef>
              <a:spcAft>
                <a:spcPts val="0"/>
              </a:spcAft>
            </a:pPr>
            <a:r>
              <a:rPr lang="zh-CN" altLang="en-US" sz="4000" dirty="0">
                <a:solidFill>
                  <a:prstClr val="black"/>
                </a:solidFill>
                <a:cs typeface="Times New Roman" panose="02020603050405020304" pitchFamily="18" charset="0"/>
              </a:rPr>
              <a:t>读写专项提优</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74580CD-95DB-E971-26B7-242ECFDEEFE0}"/>
              </a:ext>
            </a:extLst>
          </p:cNvPr>
          <p:cNvSpPr>
            <a:spLocks noGrp="1"/>
          </p:cNvSpPr>
          <p:nvPr>
            <p:ph idx="1"/>
          </p:nvPr>
        </p:nvSpPr>
        <p:spPr>
          <a:xfrm>
            <a:off x="360854" y="718574"/>
            <a:ext cx="11485848" cy="5909310"/>
          </a:xfrm>
        </p:spPr>
        <p:txBody>
          <a:bodyPr/>
          <a:lstStyle/>
          <a:p>
            <a:pPr algn="dist" hangingPunct="0">
              <a:spcAft>
                <a:spcPts val="0"/>
              </a:spcAft>
              <a:tabLst>
                <a:tab pos="4231005"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你知道交友过程中有哪些技巧吗</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请认真阅读短文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答案</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friends is an important part of life. Friends make us happy and help us when we need support. But how can you make new friends? Here are some easy tips</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smile and say hello. A friendly face makes others feel welcome. You can start with simple questions like “What’s your name?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“Do you like this game</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42500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740A7-D8A5-8164-6C9E-EF4146CDD67D}"/>
            </a:ext>
          </a:extLst>
        </p:cNvPr>
        <p:cNvGrpSpPr/>
        <p:nvPr/>
      </p:nvGrpSpPr>
      <p:grpSpPr>
        <a:xfrm>
          <a:off x="0" y="0"/>
          <a:ext cx="0" cy="0"/>
          <a:chOff x="0" y="0"/>
          <a:chExt cx="0" cy="0"/>
        </a:xfrm>
      </p:grpSpPr>
      <p:sp>
        <p:nvSpPr>
          <p:cNvPr id="5" name="内容占位符 4">
            <a:extLst>
              <a:ext uri="{FF2B5EF4-FFF2-40B4-BE49-F238E27FC236}">
                <a16:creationId xmlns:a16="http://schemas.microsoft.com/office/drawing/2014/main" id="{E5B04563-722B-62B0-697C-5387C79017FC}"/>
              </a:ext>
            </a:extLst>
          </p:cNvPr>
          <p:cNvSpPr>
            <a:spLocks noGrp="1"/>
          </p:cNvSpPr>
          <p:nvPr>
            <p:ph idx="1"/>
          </p:nvPr>
        </p:nvSpPr>
        <p:spPr>
          <a:xfrm>
            <a:off x="360854" y="1052736"/>
            <a:ext cx="11485848" cy="4616648"/>
          </a:xfrm>
        </p:spPr>
        <p:txBody>
          <a:bodyPr/>
          <a:lstStyle/>
          <a:p>
            <a:pPr indent="718185"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 find common interests. If you both enjoy soccer or drawing, you already have something to talk about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Joining a club or a team is a great way to meet friends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8185" hangingPunct="0">
              <a:spcAft>
                <a:spcPts val="0"/>
              </a:spcAft>
              <a:tabLst>
                <a:tab pos="4231005" algn="l"/>
                <a:tab pos="8191500"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Third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kind and listen to others. Good friends care about each others’ feelings. If your friend is sad, ask “Are you okay?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listen to their answer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4231005" algn="l"/>
                <a:tab pos="8191500"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 making friends takes time. Don’t worry if it doesn’t happen right away. Just be yourself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 friends will like you for who you are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3264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5E002-45C4-D320-FFBB-0C57A1C0A62C}"/>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A9FFF7C6-0D4D-F0B2-6CFB-A9AFD3461C3B}"/>
              </a:ext>
            </a:extLst>
          </p:cNvPr>
          <p:cNvSpPr>
            <a:spLocks noGrp="1"/>
          </p:cNvSpPr>
          <p:nvPr>
            <p:ph idx="1"/>
          </p:nvPr>
        </p:nvSpPr>
        <p:spPr>
          <a:xfrm>
            <a:off x="360854" y="3393571"/>
            <a:ext cx="11485848" cy="2595839"/>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FIRST tip for making friends?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Buy them gifts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Smile and say hello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Ignore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74012" y="3513721"/>
            <a:ext cx="423514" cy="523220"/>
          </a:xfrm>
          <a:prstGeom prst="rect">
            <a:avLst/>
          </a:prstGeom>
        </p:spPr>
        <p:txBody>
          <a:bodyPr wrap="none">
            <a:spAutoFit/>
          </a:bodyPr>
          <a:lstStyle/>
          <a:p>
            <a:r>
              <a:rPr lang="en-US" altLang="zh-CN"/>
              <a:t>B</a:t>
            </a:r>
            <a:endParaRPr lang="zh-CN" altLang="en-US"/>
          </a:p>
        </p:txBody>
      </p:sp>
      <p:sp>
        <p:nvSpPr>
          <p:cNvPr id="4" name="内容占位符 4">
            <a:extLst>
              <a:ext uri="{FF2B5EF4-FFF2-40B4-BE49-F238E27FC236}">
                <a16:creationId xmlns:a16="http://schemas.microsoft.com/office/drawing/2014/main" id="{B8965D59-A68B-0430-30C0-E9E977D40F8F}"/>
              </a:ext>
            </a:extLst>
          </p:cNvPr>
          <p:cNvSpPr txBox="1">
            <a:spLocks/>
          </p:cNvSpPr>
          <p:nvPr/>
        </p:nvSpPr>
        <p:spPr bwMode="auto">
          <a:xfrm>
            <a:off x="360854" y="908720"/>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are friends important?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do homework for us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They make us happy and help us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 give us money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2638" y="1037496"/>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50329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D08559-1C7D-AC55-9D77-15E8BAD99010}"/>
            </a:ext>
          </a:extLst>
        </p:cNvPr>
        <p:cNvGrpSpPr/>
        <p:nvPr/>
      </p:nvGrpSpPr>
      <p:grpSpPr>
        <a:xfrm>
          <a:off x="0" y="0"/>
          <a:ext cx="0" cy="0"/>
          <a:chOff x="0" y="0"/>
          <a:chExt cx="0" cy="0"/>
        </a:xfrm>
      </p:grpSpPr>
      <p:sp>
        <p:nvSpPr>
          <p:cNvPr id="2" name="内容占位符 1">
            <a:extLst>
              <a:ext uri="{FF2B5EF4-FFF2-40B4-BE49-F238E27FC236}">
                <a16:creationId xmlns:a16="http://schemas.microsoft.com/office/drawing/2014/main" id="{31D405BF-F196-6DCE-CD97-3E2F2FCC2E2B}"/>
              </a:ext>
            </a:extLst>
          </p:cNvPr>
          <p:cNvSpPr>
            <a:spLocks noGrp="1"/>
          </p:cNvSpPr>
          <p:nvPr>
            <p:ph idx="1"/>
          </p:nvPr>
        </p:nvSpPr>
        <p:spPr>
          <a:xfrm>
            <a:off x="360854" y="764704"/>
            <a:ext cx="11485848" cy="2595839"/>
          </a:xfrm>
        </p:spPr>
        <p:txBody>
          <a:bodyPr/>
          <a:lstStyle/>
          <a:p>
            <a:pPr hangingPunct="0">
              <a:spcAft>
                <a:spcPts val="0"/>
              </a:spcAft>
              <a:tabLst>
                <a:tab pos="4231005" algn="l"/>
                <a:tab pos="819150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can you find common interests?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By joining a club or a team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By staying alone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231005" algn="l"/>
                <a:tab pos="819150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By watching 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6760" y="893480"/>
            <a:ext cx="444352" cy="523220"/>
          </a:xfrm>
          <a:prstGeom prst="rect">
            <a:avLst/>
          </a:prstGeom>
        </p:spPr>
        <p:txBody>
          <a:bodyPr wrap="none">
            <a:spAutoFit/>
          </a:bodyPr>
          <a:lstStyle/>
          <a:p>
            <a:r>
              <a:rPr lang="en-US" altLang="zh-CN"/>
              <a:t>A</a:t>
            </a:r>
            <a:endParaRPr lang="zh-CN" altLang="en-US"/>
          </a:p>
        </p:txBody>
      </p:sp>
      <p:pic>
        <p:nvPicPr>
          <p:cNvPr id="4" name="上分攻略.eps"/>
          <p:cNvPicPr/>
          <p:nvPr/>
        </p:nvPicPr>
        <p:blipFill>
          <a:blip r:embed="rId2"/>
          <a:stretch>
            <a:fillRect/>
          </a:stretch>
        </p:blipFill>
        <p:spPr>
          <a:xfrm>
            <a:off x="7823398" y="1090773"/>
            <a:ext cx="3988312" cy="1873384"/>
          </a:xfrm>
          <a:prstGeom prst="rect">
            <a:avLst/>
          </a:prstGeom>
        </p:spPr>
      </p:pic>
      <p:sp>
        <p:nvSpPr>
          <p:cNvPr id="5" name="内容占位符 1">
            <a:extLst>
              <a:ext uri="{FF2B5EF4-FFF2-40B4-BE49-F238E27FC236}">
                <a16:creationId xmlns:a16="http://schemas.microsoft.com/office/drawing/2014/main" id="{9D9C9681-E41E-FF65-1CC2-4F172FDB1436}"/>
              </a:ext>
            </a:extLst>
          </p:cNvPr>
          <p:cNvSpPr txBox="1">
            <a:spLocks/>
          </p:cNvSpPr>
          <p:nvPr/>
        </p:nvSpPr>
        <p:spPr bwMode="auto">
          <a:xfrm>
            <a:off x="360854" y="3300658"/>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passage say about making friends?</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 must change yourself to make friends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takes time and you should be yourself</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Only popular people can have friends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a:extLst>
              <a:ext uri="{FF2B5EF4-FFF2-40B4-BE49-F238E27FC236}">
                <a16:creationId xmlns:a16="http://schemas.microsoft.com/office/drawing/2014/main" id="{E8A07B69-BCCF-CE63-D158-5F10F1E519F1}"/>
              </a:ext>
            </a:extLst>
          </p:cNvPr>
          <p:cNvSpPr txBox="1">
            <a:spLocks/>
          </p:cNvSpPr>
          <p:nvPr/>
        </p:nvSpPr>
        <p:spPr bwMode="auto">
          <a:xfrm>
            <a:off x="8045256" y="1448872"/>
            <a:ext cx="3934152"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《上分攻略》电子书</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P4</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231005" algn="l"/>
                <a:tab pos="8191500" algn="l"/>
              </a:tabLst>
            </a:pPr>
            <a:r>
              <a:rPr lang="zh-CN" altLang="zh-CN"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有本题阅读技巧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79638" y="3420808"/>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4243633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86747"/>
            <a:ext cx="11485848" cy="1303177"/>
          </a:xfrm>
        </p:spPr>
        <p:txBody>
          <a:bodyPr/>
          <a:lstStyle/>
          <a:p>
            <a:pPr hangingPunct="0">
              <a:spcAft>
                <a:spcPts val="0"/>
              </a:spcAft>
              <a:tabLst>
                <a:tab pos="3054350" algn="l"/>
                <a:tab pos="8191500"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请</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结合上文中的观点和下面的思维导图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以</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写一篇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词左右的英语短文。</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p:nvPr/>
        </p:nvPicPr>
        <p:blipFill>
          <a:blip r:embed="rId2"/>
          <a:stretch>
            <a:fillRect/>
          </a:stretch>
        </p:blipFill>
        <p:spPr>
          <a:xfrm>
            <a:off x="1028768" y="1644401"/>
            <a:ext cx="2448272" cy="413739"/>
          </a:xfrm>
          <a:prstGeom prst="rect">
            <a:avLst/>
          </a:prstGeom>
        </p:spPr>
      </p:pic>
      <p:pic>
        <p:nvPicPr>
          <p:cNvPr id="6" name="ef394k.jpg" descr="id:2147493361;FounderCES"/>
          <p:cNvPicPr/>
          <p:nvPr/>
        </p:nvPicPr>
        <p:blipFill>
          <a:blip r:embed="rId3"/>
          <a:stretch>
            <a:fillRect/>
          </a:stretch>
        </p:blipFill>
        <p:spPr>
          <a:xfrm>
            <a:off x="691674" y="3010902"/>
            <a:ext cx="10807065" cy="1426210"/>
          </a:xfrm>
          <a:prstGeom prst="rect">
            <a:avLst/>
          </a:prstGeom>
        </p:spPr>
      </p:pic>
    </p:spTree>
    <p:extLst>
      <p:ext uri="{BB962C8B-B14F-4D97-AF65-F5344CB8AC3E}">
        <p14:creationId xmlns:p14="http://schemas.microsoft.com/office/powerpoint/2010/main" val="17209527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910515C-C166-1BB6-BBF0-A5155E67C285}"/>
              </a:ext>
            </a:extLst>
          </p:cNvPr>
          <p:cNvSpPr>
            <a:spLocks noGrp="1"/>
          </p:cNvSpPr>
          <p:nvPr>
            <p:ph idx="1"/>
          </p:nvPr>
        </p:nvSpPr>
        <p:spPr>
          <a:xfrm>
            <a:off x="360854" y="1139984"/>
            <a:ext cx="11485848" cy="2677656"/>
          </a:xfrm>
        </p:spPr>
        <p:txBody>
          <a:bodyPr/>
          <a:lstStyle/>
          <a:p>
            <a:pPr algn="ctr" hangingPunct="0">
              <a:spcAft>
                <a:spcPts val="0"/>
              </a:spcAft>
              <a:tabLst>
                <a:tab pos="4231005" algn="l"/>
                <a:tab pos="819150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4231005" algn="l"/>
                <a:tab pos="819150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_____________________________________________________________________________________________________________________________________________________________________________________________</a:t>
            </a:r>
          </a:p>
        </p:txBody>
      </p:sp>
      <p:sp>
        <p:nvSpPr>
          <p:cNvPr id="3" name="内容占位符 1"/>
          <p:cNvSpPr txBox="1">
            <a:spLocks/>
          </p:cNvSpPr>
          <p:nvPr/>
        </p:nvSpPr>
        <p:spPr bwMode="auto">
          <a:xfrm>
            <a:off x="403984" y="1745912"/>
            <a:ext cx="11307846"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3740"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Lily is my pen friend.She’s tall and beautiful.She has long hair and two big eyes.She likes singing and reading books.We often go to the park and fly kites together.We are happy together.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953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52C12C84-2B3C-3A47-8229-BF21F1D984D2}"/>
              </a:ext>
            </a:extLst>
          </p:cNvPr>
          <p:cNvSpPr/>
          <p:nvPr/>
        </p:nvSpPr>
        <p:spPr bwMode="auto">
          <a:xfrm>
            <a:off x="377997" y="1458861"/>
            <a:ext cx="11468705" cy="3122267"/>
          </a:xfrm>
          <a:prstGeom prst="rect">
            <a:avLst/>
          </a:prstGeom>
          <a:solidFill>
            <a:srgbClr val="E8F6FD"/>
          </a:solidFill>
          <a:ln w="19050" algn="ctr">
            <a:solidFill>
              <a:schemeClr val="bg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a:p>
        </p:txBody>
      </p:sp>
      <p:pic>
        <p:nvPicPr>
          <p:cNvPr id="4" name="图片 3">
            <a:extLst>
              <a:ext uri="{FF2B5EF4-FFF2-40B4-BE49-F238E27FC236}">
                <a16:creationId xmlns:a16="http://schemas.microsoft.com/office/drawing/2014/main" id="{494B67A5-5C47-2445-1ED1-FA6883BA443E}"/>
              </a:ext>
            </a:extLst>
          </p:cNvPr>
          <p:cNvPicPr>
            <a:picLocks noChangeAspect="1"/>
          </p:cNvPicPr>
          <p:nvPr/>
        </p:nvPicPr>
        <p:blipFill>
          <a:blip r:embed="rId2"/>
          <a:stretch>
            <a:fillRect/>
          </a:stretch>
        </p:blipFill>
        <p:spPr>
          <a:xfrm>
            <a:off x="281609" y="1432210"/>
            <a:ext cx="1853157" cy="547356"/>
          </a:xfrm>
          <a:prstGeom prst="rect">
            <a:avLst/>
          </a:prstGeom>
        </p:spPr>
      </p:pic>
      <p:sp>
        <p:nvSpPr>
          <p:cNvPr id="2" name="内容占位符 1"/>
          <p:cNvSpPr>
            <a:spLocks noGrp="1"/>
          </p:cNvSpPr>
          <p:nvPr>
            <p:ph idx="1"/>
          </p:nvPr>
        </p:nvSpPr>
        <p:spPr>
          <a:xfrm>
            <a:off x="360854" y="1985289"/>
            <a:ext cx="11485848" cy="2595839"/>
          </a:xfrm>
        </p:spPr>
        <p:txBody>
          <a:bodyPr/>
          <a:lstStyle/>
          <a:p>
            <a:pPr algn="ctr" hangingPunct="0">
              <a:spcAft>
                <a:spcPts val="0"/>
              </a:spcAft>
            </a:pPr>
            <a:r>
              <a:rPr lang="zh-CN" altLang="zh-CN" b="1">
                <a:latin typeface="Times New Roman" panose="02020603050405020304" pitchFamily="18" charset="0"/>
                <a:ea typeface="黑体" panose="02010609060101010101" pitchFamily="49" charset="-122"/>
                <a:cs typeface="Times New Roman" panose="02020603050405020304" pitchFamily="18" charset="0"/>
              </a:rPr>
              <a:t>描述人物</a:t>
            </a:r>
            <a:r>
              <a:rPr lang="zh-CN" altLang="zh-CN" b="1">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indent="713740" hangingPunct="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可按</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三步特征展现法</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描述。开头可以介绍人物身份及基本信息</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如年龄、外貌。正文可以描述人物性格、爱好。结尾表达对人物的情感</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如喜欢、敬佩等。</a:t>
            </a:r>
            <a:endParaRPr lang="zh-CN" altLang="zh-CN" sz="105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981681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259</Words>
  <Application>Microsoft Office PowerPoint</Application>
  <PresentationFormat>自定义</PresentationFormat>
  <Paragraphs>38</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仿宋</vt: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369</cp:revision>
  <dcterms:created xsi:type="dcterms:W3CDTF">2020-11-06T05:24:00Z</dcterms:created>
  <dcterms:modified xsi:type="dcterms:W3CDTF">2025-06-10T03:03:52Z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